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Encode Sans"/>
      <p:regular r:id="rId22"/>
      <p:bold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Pacifico"/>
      <p:regular r:id="rId32"/>
    </p:embeddedFont>
    <p:embeddedFont>
      <p:font typeface="Bree Serif"/>
      <p:regular r:id="rId33"/>
    </p:embeddedFont>
    <p:embeddedFont>
      <p:font typeface="Merriweather"/>
      <p:regular r:id="rId34"/>
      <p:bold r:id="rId35"/>
      <p:italic r:id="rId36"/>
      <p:boldItalic r:id="rId37"/>
    </p:embeddedFont>
    <p:embeddedFont>
      <p:font typeface="Encode Sans Condensed Thin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EncodeSans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-regular.fntdata"/><Relationship Id="rId23" Type="http://schemas.openxmlformats.org/officeDocument/2006/relationships/font" Target="fonts/Encode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BreeSerif-regular.fntdata"/><Relationship Id="rId10" Type="http://schemas.openxmlformats.org/officeDocument/2006/relationships/slide" Target="slides/slide6.xml"/><Relationship Id="rId32" Type="http://schemas.openxmlformats.org/officeDocument/2006/relationships/font" Target="fonts/Pacifico-regular.fntdata"/><Relationship Id="rId13" Type="http://schemas.openxmlformats.org/officeDocument/2006/relationships/slide" Target="slides/slide9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8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1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10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3.xml"/><Relationship Id="rId39" Type="http://schemas.openxmlformats.org/officeDocument/2006/relationships/font" Target="fonts/EncodeSansCondensedThin-bold.fntdata"/><Relationship Id="rId16" Type="http://schemas.openxmlformats.org/officeDocument/2006/relationships/slide" Target="slides/slide12.xml"/><Relationship Id="rId38" Type="http://schemas.openxmlformats.org/officeDocument/2006/relationships/font" Target="fonts/EncodeSansCondensedThin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3d51da7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f3d51da7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3d51da7b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f3d51da7b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3d51da7b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3d51da7b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8a12123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8a12123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87ba3a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287ba3a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3d51da7b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3d51da7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7c3b375d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7c3b375d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7c3b375d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27c3b375d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87e06a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87e06a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87ba3a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87ba3a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87ba3a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87ba3a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8812da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8812da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8812daf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8812daf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8812daf8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8812daf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3d51da7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f3d51da7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3d51da7b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3d51da7b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" name="Google Shape;23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6" name="Google Shape;66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3" name="Google Shape;73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9" name="Google Shape;99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344348"/>
            <a:ext cx="1052267" cy="7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1052275" y="4503788"/>
            <a:ext cx="130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SCIA 2018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8.png"/><Relationship Id="rId13" Type="http://schemas.openxmlformats.org/officeDocument/2006/relationships/image" Target="../media/image34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5" Type="http://schemas.openxmlformats.org/officeDocument/2006/relationships/image" Target="../media/image40.png"/><Relationship Id="rId14" Type="http://schemas.openxmlformats.org/officeDocument/2006/relationships/image" Target="../media/image39.png"/><Relationship Id="rId17" Type="http://schemas.openxmlformats.org/officeDocument/2006/relationships/image" Target="../media/image47.png"/><Relationship Id="rId16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.jp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8.png"/><Relationship Id="rId13" Type="http://schemas.openxmlformats.org/officeDocument/2006/relationships/image" Target="../media/image22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3.png"/><Relationship Id="rId15" Type="http://schemas.openxmlformats.org/officeDocument/2006/relationships/image" Target="../media/image43.png"/><Relationship Id="rId14" Type="http://schemas.openxmlformats.org/officeDocument/2006/relationships/image" Target="../media/image31.png"/><Relationship Id="rId16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type="ctrTitle"/>
          </p:nvPr>
        </p:nvSpPr>
        <p:spPr>
          <a:xfrm>
            <a:off x="3522300" y="13251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SmartCar</a:t>
            </a:r>
            <a:endParaRPr sz="48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7" name="Google Shape;1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" name="Google Shape;138;p13"/>
          <p:cNvSpPr txBox="1"/>
          <p:nvPr/>
        </p:nvSpPr>
        <p:spPr>
          <a:xfrm>
            <a:off x="7441200" y="117125"/>
            <a:ext cx="1702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Tuesday july 9th 2019</a:t>
            </a:r>
            <a:endParaRPr sz="12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39" name="Google Shape;139;p13"/>
          <p:cNvCxnSpPr/>
          <p:nvPr/>
        </p:nvCxnSpPr>
        <p:spPr>
          <a:xfrm>
            <a:off x="4126500" y="2219800"/>
            <a:ext cx="3809100" cy="1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3"/>
          <p:cNvSpPr txBox="1"/>
          <p:nvPr>
            <p:ph idx="1" type="subTitle"/>
          </p:nvPr>
        </p:nvSpPr>
        <p:spPr>
          <a:xfrm>
            <a:off x="7384425" y="3771525"/>
            <a:ext cx="42744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latin typeface="Bree Serif"/>
                <a:ea typeface="Bree Serif"/>
                <a:cs typeface="Bree Serif"/>
                <a:sym typeface="Bree Serif"/>
              </a:rPr>
              <a:t>Axel Mendoza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latin typeface="Bree Serif"/>
                <a:ea typeface="Bree Serif"/>
                <a:cs typeface="Bree Serif"/>
                <a:sym typeface="Bree Serif"/>
              </a:rPr>
              <a:t>Thibaut Barroyer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Obstacle</a:t>
            </a: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 Detection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2" name="Google Shape;27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3" name="Google Shape;2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4275" y="1307850"/>
            <a:ext cx="2166900" cy="31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1297500" y="1844525"/>
            <a:ext cx="3573600" cy="20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 sz="1800">
                <a:solidFill>
                  <a:srgbClr val="FFFFFF"/>
                </a:solidFill>
              </a:rPr>
              <a:t>Ultrasonic sensor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 sz="1800">
                <a:solidFill>
                  <a:srgbClr val="FFFFFF"/>
                </a:solidFill>
              </a:rPr>
              <a:t>Range of </a:t>
            </a:r>
            <a:r>
              <a:rPr lang="fr" sz="1800">
                <a:solidFill>
                  <a:schemeClr val="lt2"/>
                </a:solidFill>
              </a:rPr>
              <a:t>1 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 sz="1800">
                <a:solidFill>
                  <a:srgbClr val="FFFFFF"/>
                </a:solidFill>
              </a:rPr>
              <a:t>Stop in front of obstacles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Sign Detection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0" name="Google Shape;2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1" name="Google Shape;281;p23"/>
          <p:cNvSpPr txBox="1"/>
          <p:nvPr/>
        </p:nvSpPr>
        <p:spPr>
          <a:xfrm>
            <a:off x="4412400" y="1148400"/>
            <a:ext cx="29244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ree Serif"/>
              <a:buChar char="●"/>
            </a:pPr>
            <a:r>
              <a:rPr lang="fr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 to detect boxes</a:t>
            </a: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of the sign in the image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ree Serif"/>
              <a:buChar char="●"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Same model as angle/speed detection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82" name="Google Shape;2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238548"/>
            <a:ext cx="3064200" cy="22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850" y="3120925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/>
          <p:nvPr/>
        </p:nvSpPr>
        <p:spPr>
          <a:xfrm>
            <a:off x="5007625" y="3264325"/>
            <a:ext cx="582300" cy="24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1818025" y="3299600"/>
            <a:ext cx="3624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type="title"/>
          </p:nvPr>
        </p:nvSpPr>
        <p:spPr>
          <a:xfrm>
            <a:off x="1095250" y="384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Box Detection Method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1" name="Google Shape;2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1268075" y="1109575"/>
            <a:ext cx="29244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Hough transform: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Char char="●"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common method for circle detection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ree Serif"/>
              <a:buChar char="●"/>
            </a:pPr>
            <a:r>
              <a:rPr lang="fr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not for real time</a:t>
            </a:r>
            <a:endParaRPr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Hand-made method: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Char char="●"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edge detection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Char char="●"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try to fit circle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Char char="●"/>
            </a:pPr>
            <a:r>
              <a:rPr lang="fr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predict </a:t>
            </a: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with the sign classifier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775" y="622475"/>
            <a:ext cx="2978950" cy="21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775" y="2849280"/>
            <a:ext cx="2978950" cy="211702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4"/>
          <p:cNvSpPr/>
          <p:nvPr/>
        </p:nvSpPr>
        <p:spPr>
          <a:xfrm>
            <a:off x="5693425" y="1578625"/>
            <a:ext cx="3624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5664650" y="3762550"/>
            <a:ext cx="3624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>
            <p:ph type="title"/>
          </p:nvPr>
        </p:nvSpPr>
        <p:spPr>
          <a:xfrm>
            <a:off x="1297500" y="393750"/>
            <a:ext cx="8491800" cy="15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Sign Dataset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2" name="Google Shape;3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412" y="1690698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088" y="1690698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6763" y="1690698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0439" y="1690698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4115" y="1690698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49412" y="2278069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3088" y="2278069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76763" y="2278069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0439" y="2278069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04115" y="2278069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49412" y="2865441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63088" y="2865441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6763" y="2865441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190439" y="2865441"/>
            <a:ext cx="413676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04115" y="2865441"/>
            <a:ext cx="413676" cy="58737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 txBox="1"/>
          <p:nvPr/>
        </p:nvSpPr>
        <p:spPr>
          <a:xfrm>
            <a:off x="1297500" y="1627850"/>
            <a:ext cx="35118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AutoNum type="arabicParenR"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Random flip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AutoNum type="arabicParenR"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Random scale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AutoNum type="arabicParenR"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Random shift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AutoNum type="arabicParenR"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Random brightness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/>
          <p:nvPr>
            <p:ph type="title"/>
          </p:nvPr>
        </p:nvSpPr>
        <p:spPr>
          <a:xfrm>
            <a:off x="13298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Driving Demo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4" name="Google Shape;32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5" name="Google Shape;3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900" y="999863"/>
            <a:ext cx="4744200" cy="3143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823850" y="1247350"/>
            <a:ext cx="4587000" cy="29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Intersections management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Improve computing power - Donkey Car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Movidius - Inception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LSTM</a:t>
            </a:r>
            <a:endParaRPr sz="1400"/>
          </a:p>
        </p:txBody>
      </p:sp>
      <p:sp>
        <p:nvSpPr>
          <p:cNvPr id="331" name="Google Shape;3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2" name="Google Shape;332;p27"/>
          <p:cNvSpPr txBox="1"/>
          <p:nvPr/>
        </p:nvSpPr>
        <p:spPr>
          <a:xfrm>
            <a:off x="481600" y="43325"/>
            <a:ext cx="54903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Improvement tracks</a:t>
            </a:r>
            <a:endParaRPr sz="30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Contact</a:t>
            </a:r>
            <a:endParaRPr sz="3600"/>
          </a:p>
        </p:txBody>
      </p:sp>
      <p:sp>
        <p:nvSpPr>
          <p:cNvPr id="338" name="Google Shape;33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9" name="Google Shape;339;p28"/>
          <p:cNvSpPr txBox="1"/>
          <p:nvPr/>
        </p:nvSpPr>
        <p:spPr>
          <a:xfrm>
            <a:off x="1247050" y="1538725"/>
            <a:ext cx="2776200" cy="2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 sz="1800">
                <a:solidFill>
                  <a:srgbClr val="FFFFFF"/>
                </a:solidFill>
              </a:rPr>
              <a:t>Thibaut Barroyer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 sz="1800">
                <a:solidFill>
                  <a:srgbClr val="FFFFFF"/>
                </a:solidFill>
              </a:rPr>
              <a:t>Axel Mendoza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5133775" y="1538725"/>
            <a:ext cx="37962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thibaut.barroyer@epita.fr</a:t>
            </a:r>
            <a:endParaRPr sz="18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axel.mendoza@epita.fr</a:t>
            </a:r>
            <a:endParaRPr sz="18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6" name="Google Shape;346;p29"/>
          <p:cNvSpPr txBox="1"/>
          <p:nvPr/>
        </p:nvSpPr>
        <p:spPr>
          <a:xfrm>
            <a:off x="509750" y="1310600"/>
            <a:ext cx="437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0">
                <a:solidFill>
                  <a:srgbClr val="F55C21"/>
                </a:solidFill>
                <a:latin typeface="Encode Sans"/>
                <a:ea typeface="Encode Sans"/>
                <a:cs typeface="Encode Sans"/>
                <a:sym typeface="Encode Sans"/>
              </a:rPr>
              <a:t>THANKS!</a:t>
            </a:r>
            <a:endParaRPr b="1" sz="6000">
              <a:solidFill>
                <a:srgbClr val="F55C2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812450" y="2674175"/>
            <a:ext cx="43737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t>ANY QUESTIONS?</a:t>
            </a:r>
            <a:endParaRPr sz="2400">
              <a:solidFill>
                <a:srgbClr val="FFFFFF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Raspberry Car’s Hardware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525" y="1307850"/>
            <a:ext cx="3954925" cy="29661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/>
        </p:nvSpPr>
        <p:spPr>
          <a:xfrm>
            <a:off x="1137625" y="1210225"/>
            <a:ext cx="28077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Char char="●"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13.2 x 25.1 x 7.4 (cm)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800 g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Max speed 2 km/h 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fr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3 hour autonomy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Wireless communication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Char char="●"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Remote access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4" name="Google Shape;154;p15"/>
          <p:cNvSpPr txBox="1"/>
          <p:nvPr/>
        </p:nvSpPr>
        <p:spPr>
          <a:xfrm>
            <a:off x="1912175" y="1622525"/>
            <a:ext cx="59181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fr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Raspberry PI 3 equipped  with </a:t>
            </a:r>
            <a:r>
              <a:rPr lang="fr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4 processor cores</a:t>
            </a:r>
            <a:endParaRPr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fr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Wish-eye camera handeling</a:t>
            </a:r>
            <a:r>
              <a:rPr lang="fr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fr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15 fps</a:t>
            </a:r>
            <a:endParaRPr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fr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Ultrasonic sensor </a:t>
            </a:r>
            <a:r>
              <a:rPr lang="fr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with </a:t>
            </a:r>
            <a:r>
              <a:rPr lang="fr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1m range</a:t>
            </a:r>
            <a:endParaRPr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fr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Wireless antenna of </a:t>
            </a:r>
            <a:r>
              <a:rPr lang="fr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300 MBPS</a:t>
            </a:r>
            <a:endParaRPr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Raspberry Car’s Hardware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Costs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1" name="Google Shape;1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2" name="Google Shape;162;p16"/>
          <p:cNvPicPr preferRelativeResize="0"/>
          <p:nvPr/>
        </p:nvPicPr>
        <p:blipFill rotWithShape="1">
          <a:blip r:embed="rId3">
            <a:alphaModFix/>
          </a:blip>
          <a:srcRect b="32182" l="12670" r="39642" t="30893"/>
          <a:stretch/>
        </p:blipFill>
        <p:spPr>
          <a:xfrm>
            <a:off x="1527375" y="1390750"/>
            <a:ext cx="6390050" cy="31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7116200" y="3957600"/>
            <a:ext cx="351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€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Trajectory Planning Pipeline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75" y="1009300"/>
            <a:ext cx="1741248" cy="9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/>
          <p:nvPr/>
        </p:nvSpPr>
        <p:spPr>
          <a:xfrm>
            <a:off x="1299950" y="2057400"/>
            <a:ext cx="1798500" cy="711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Raspberry Car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3098450" y="2303250"/>
            <a:ext cx="388200" cy="27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3486650" y="2057400"/>
            <a:ext cx="1798500" cy="711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Generate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Angle/Speed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labeled data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7032" y="1009300"/>
            <a:ext cx="1150675" cy="9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/>
          <p:nvPr/>
        </p:nvSpPr>
        <p:spPr>
          <a:xfrm>
            <a:off x="5673350" y="2057400"/>
            <a:ext cx="1798500" cy="711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Pre-process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and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augment data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5282900" y="2303250"/>
            <a:ext cx="388200" cy="27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350" y="980050"/>
            <a:ext cx="1798500" cy="10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/>
          <p:nvPr/>
        </p:nvSpPr>
        <p:spPr>
          <a:xfrm>
            <a:off x="6433550" y="2769000"/>
            <a:ext cx="2781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5673350" y="3162600"/>
            <a:ext cx="1798500" cy="711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Train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Deep Learning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model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80" name="Google Shape;18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9837" y="3942850"/>
            <a:ext cx="1965526" cy="8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/>
          <p:nvPr/>
        </p:nvSpPr>
        <p:spPr>
          <a:xfrm>
            <a:off x="3513113" y="3162600"/>
            <a:ext cx="1798500" cy="711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Dump model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on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Raspberry Car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3124925" y="3363150"/>
            <a:ext cx="388200" cy="310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5282900" y="3363150"/>
            <a:ext cx="388200" cy="310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1299938" y="3162600"/>
            <a:ext cx="1798500" cy="711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Real-time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Angle/Speed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prediction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85" name="Google Shape;1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9100" y="3942850"/>
            <a:ext cx="1459939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9225" y="3963938"/>
            <a:ext cx="1459950" cy="8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1200450" y="335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Data Generation Method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2" name="Google Shape;1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3279975" y="1307850"/>
            <a:ext cx="1562100" cy="2929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Client</a:t>
            </a:r>
            <a:endParaRPr sz="24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(Computer)</a:t>
            </a:r>
            <a:endParaRPr sz="12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5760650" y="1352650"/>
            <a:ext cx="1562100" cy="2929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Server</a:t>
            </a:r>
            <a:endParaRPr sz="24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(Raspberry)</a:t>
            </a:r>
            <a:endParaRPr sz="12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893500" y="2117550"/>
            <a:ext cx="1467900" cy="1310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Controller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(User)</a:t>
            </a:r>
            <a:endParaRPr sz="12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96" name="Google Shape;1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988" y="3535000"/>
            <a:ext cx="746925" cy="56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18"/>
          <p:cNvCxnSpPr>
            <a:stCxn id="195" idx="3"/>
            <a:endCxn id="193" idx="1"/>
          </p:cNvCxnSpPr>
          <p:nvPr/>
        </p:nvCxnSpPr>
        <p:spPr>
          <a:xfrm>
            <a:off x="2361400" y="2772750"/>
            <a:ext cx="91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18"/>
          <p:cNvSpPr txBox="1"/>
          <p:nvPr/>
        </p:nvSpPr>
        <p:spPr>
          <a:xfrm>
            <a:off x="1953675" y="1298900"/>
            <a:ext cx="1326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Send joystick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and trigger keys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99" name="Google Shape;199;p18"/>
          <p:cNvCxnSpPr/>
          <p:nvPr/>
        </p:nvCxnSpPr>
        <p:spPr>
          <a:xfrm>
            <a:off x="4832950" y="1850375"/>
            <a:ext cx="9315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18"/>
          <p:cNvSpPr txBox="1"/>
          <p:nvPr/>
        </p:nvSpPr>
        <p:spPr>
          <a:xfrm>
            <a:off x="4832950" y="779975"/>
            <a:ext cx="1326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Send receive controller motion control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01" name="Google Shape;2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178" y="4327250"/>
            <a:ext cx="885696" cy="56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800" y="4359600"/>
            <a:ext cx="1008715" cy="56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18"/>
          <p:cNvCxnSpPr/>
          <p:nvPr/>
        </p:nvCxnSpPr>
        <p:spPr>
          <a:xfrm rot="10800000">
            <a:off x="4845825" y="3312575"/>
            <a:ext cx="912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18"/>
          <p:cNvSpPr txBox="1"/>
          <p:nvPr/>
        </p:nvSpPr>
        <p:spPr>
          <a:xfrm>
            <a:off x="4781325" y="3535000"/>
            <a:ext cx="1326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Perform motion commands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and send ready token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7553250" y="2224600"/>
            <a:ext cx="1467900" cy="1310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Camera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(Embedded)</a:t>
            </a:r>
            <a:endParaRPr sz="12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06" name="Google Shape;2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7600" y="1569975"/>
            <a:ext cx="613550" cy="567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18"/>
          <p:cNvCxnSpPr>
            <a:endCxn id="205" idx="0"/>
          </p:cNvCxnSpPr>
          <p:nvPr/>
        </p:nvCxnSpPr>
        <p:spPr>
          <a:xfrm>
            <a:off x="7330200" y="1591600"/>
            <a:ext cx="957000" cy="633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8"/>
          <p:cNvCxnSpPr>
            <a:endCxn id="205" idx="0"/>
          </p:cNvCxnSpPr>
          <p:nvPr/>
        </p:nvCxnSpPr>
        <p:spPr>
          <a:xfrm flipH="1">
            <a:off x="8287200" y="1597900"/>
            <a:ext cx="7200" cy="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18"/>
          <p:cNvSpPr txBox="1"/>
          <p:nvPr/>
        </p:nvSpPr>
        <p:spPr>
          <a:xfrm>
            <a:off x="7184375" y="311550"/>
            <a:ext cx="1326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Record current image with associated angle/speed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Data Augmentation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5" name="Google Shape;2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6" name="Google Shape;216;p19"/>
          <p:cNvSpPr txBox="1"/>
          <p:nvPr/>
        </p:nvSpPr>
        <p:spPr>
          <a:xfrm>
            <a:off x="1339200" y="1519975"/>
            <a:ext cx="29244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ree Serif"/>
              <a:buAutoNum type="arabicPeriod"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Flip Image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ree Serif"/>
              <a:buAutoNum type="arabicPeriod"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Random brightness generation on original and flipped images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4483525" y="1519975"/>
            <a:ext cx="7311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4483575" y="3180250"/>
            <a:ext cx="7311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075" y="1217571"/>
            <a:ext cx="1331197" cy="9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475" y="1217575"/>
            <a:ext cx="1331200" cy="99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 txBox="1"/>
          <p:nvPr/>
        </p:nvSpPr>
        <p:spPr>
          <a:xfrm>
            <a:off x="5495175" y="2170650"/>
            <a:ext cx="13311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Original</a:t>
            </a:r>
            <a:endParaRPr sz="12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angle_label = -1</a:t>
            </a:r>
            <a:endParaRPr sz="8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7390575" y="2170650"/>
            <a:ext cx="13311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Flipped</a:t>
            </a:r>
            <a:endParaRPr sz="12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angle_label = 1</a:t>
            </a:r>
            <a:endParaRPr sz="8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23" name="Google Shape;2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175" y="3122900"/>
            <a:ext cx="677699" cy="5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6875" y="3122913"/>
            <a:ext cx="677699" cy="50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4575" y="3122900"/>
            <a:ext cx="677699" cy="5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2275" y="3122901"/>
            <a:ext cx="677699" cy="50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9175" y="3631175"/>
            <a:ext cx="677701" cy="50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6875" y="3631175"/>
            <a:ext cx="677701" cy="50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14575" y="3631175"/>
            <a:ext cx="677699" cy="50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92275" y="3631175"/>
            <a:ext cx="677699" cy="5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59175" y="4139450"/>
            <a:ext cx="677699" cy="5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36875" y="4139450"/>
            <a:ext cx="677701" cy="5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14575" y="4139450"/>
            <a:ext cx="677701" cy="5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92275" y="4139450"/>
            <a:ext cx="677701" cy="50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Why CNN ?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0" name="Google Shape;2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1" name="Google Shape;241;p20"/>
          <p:cNvSpPr txBox="1"/>
          <p:nvPr/>
        </p:nvSpPr>
        <p:spPr>
          <a:xfrm>
            <a:off x="1339200" y="1519975"/>
            <a:ext cx="29244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Pros :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ree Serif"/>
              <a:buChar char="●"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Invariant in translation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ree Serif"/>
              <a:buChar char="●"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Can analyze from </a:t>
            </a:r>
            <a:r>
              <a:rPr lang="fr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small </a:t>
            </a: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to </a:t>
            </a:r>
            <a:r>
              <a:rPr lang="fr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high</a:t>
            </a: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patterns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ree Serif"/>
              <a:buChar char="●"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State of the art in </a:t>
            </a:r>
            <a:r>
              <a:rPr lang="fr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computer vision</a:t>
            </a:r>
            <a:endParaRPr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Cons :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ree Serif"/>
              <a:buChar char="●"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Need a </a:t>
            </a:r>
            <a:r>
              <a:rPr lang="fr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 lot</a:t>
            </a: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of data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42" name="Google Shape;2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95" y="1519970"/>
            <a:ext cx="4490724" cy="25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Bree Serif"/>
                <a:ea typeface="Bree Serif"/>
                <a:cs typeface="Bree Serif"/>
                <a:sym typeface="Bree Serif"/>
              </a:rPr>
              <a:t>Model Architecture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8" name="Google Shape;2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5161125" y="683200"/>
            <a:ext cx="3726900" cy="45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Convolution(8, mask =(3,3), strides=(2,2))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MaxPooling2D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5161125" y="1232625"/>
            <a:ext cx="3726900" cy="45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Convolution(16, mask =(3,3), strides=(2,2))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MaxPooling2D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5161125" y="1782050"/>
            <a:ext cx="3726900" cy="45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Convolution(32 mask =(3,3), strides=(2,2))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MaxPooling2D</a:t>
            </a:r>
            <a:endParaRPr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252" name="Google Shape;252;p21"/>
          <p:cNvCxnSpPr>
            <a:endCxn id="250" idx="0"/>
          </p:cNvCxnSpPr>
          <p:nvPr/>
        </p:nvCxnSpPr>
        <p:spPr>
          <a:xfrm>
            <a:off x="7024575" y="1011825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1"/>
          <p:cNvCxnSpPr>
            <a:stCxn id="250" idx="2"/>
            <a:endCxn id="251" idx="0"/>
          </p:cNvCxnSpPr>
          <p:nvPr/>
        </p:nvCxnSpPr>
        <p:spPr>
          <a:xfrm>
            <a:off x="7024575" y="1691325"/>
            <a:ext cx="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21"/>
          <p:cNvCxnSpPr>
            <a:endCxn id="255" idx="0"/>
          </p:cNvCxnSpPr>
          <p:nvPr/>
        </p:nvCxnSpPr>
        <p:spPr>
          <a:xfrm>
            <a:off x="7024575" y="2110675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1"/>
          <p:cNvCxnSpPr>
            <a:stCxn id="255" idx="2"/>
            <a:endCxn id="257" idx="0"/>
          </p:cNvCxnSpPr>
          <p:nvPr/>
        </p:nvCxnSpPr>
        <p:spPr>
          <a:xfrm>
            <a:off x="7024575" y="2659975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1"/>
          <p:cNvSpPr/>
          <p:nvPr/>
        </p:nvSpPr>
        <p:spPr>
          <a:xfrm>
            <a:off x="5161125" y="3430325"/>
            <a:ext cx="3726900" cy="328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Dropout(0.1)</a:t>
            </a:r>
            <a:endParaRPr sz="12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259" name="Google Shape;259;p21"/>
          <p:cNvCxnSpPr>
            <a:stCxn id="257" idx="2"/>
            <a:endCxn id="258" idx="0"/>
          </p:cNvCxnSpPr>
          <p:nvPr/>
        </p:nvCxnSpPr>
        <p:spPr>
          <a:xfrm>
            <a:off x="7024575" y="3209525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1"/>
          <p:cNvSpPr/>
          <p:nvPr/>
        </p:nvSpPr>
        <p:spPr>
          <a:xfrm>
            <a:off x="5161125" y="4529163"/>
            <a:ext cx="3726900" cy="328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Dense(2, activation=’sigmoid’)</a:t>
            </a:r>
            <a:endParaRPr sz="12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261" name="Google Shape;261;p21"/>
          <p:cNvCxnSpPr>
            <a:stCxn id="258" idx="2"/>
            <a:endCxn id="262" idx="0"/>
          </p:cNvCxnSpPr>
          <p:nvPr/>
        </p:nvCxnSpPr>
        <p:spPr>
          <a:xfrm>
            <a:off x="7024575" y="3758825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21"/>
          <p:cNvSpPr/>
          <p:nvPr/>
        </p:nvSpPr>
        <p:spPr>
          <a:xfrm>
            <a:off x="5161125" y="3979738"/>
            <a:ext cx="3726900" cy="328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BatchNorm</a:t>
            </a:r>
            <a:endParaRPr sz="12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1339200" y="1519975"/>
            <a:ext cx="29244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ree Serif"/>
              <a:buChar char="●"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Light enough for real-time prediction on raspberry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ree Serif"/>
              <a:buChar char="●"/>
            </a:pPr>
            <a:r>
              <a:rPr lang="fr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Good performance</a:t>
            </a:r>
            <a:endParaRPr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264" name="Google Shape;264;p21"/>
          <p:cNvCxnSpPr>
            <a:stCxn id="262" idx="2"/>
            <a:endCxn id="260" idx="0"/>
          </p:cNvCxnSpPr>
          <p:nvPr/>
        </p:nvCxnSpPr>
        <p:spPr>
          <a:xfrm>
            <a:off x="7024575" y="4308238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1"/>
          <p:cNvSpPr/>
          <p:nvPr/>
        </p:nvSpPr>
        <p:spPr>
          <a:xfrm>
            <a:off x="5161125" y="2880900"/>
            <a:ext cx="3726900" cy="328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Dense(32, activation=’relu’</a:t>
            </a: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)</a:t>
            </a:r>
            <a:endParaRPr sz="12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5213750" y="2331475"/>
            <a:ext cx="3726900" cy="328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GlobalAveragePooling2D()</a:t>
            </a:r>
            <a:endParaRPr sz="12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